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80" r:id="rId24"/>
    <p:sldId id="281" r:id="rId25"/>
    <p:sldId id="277" r:id="rId26"/>
    <p:sldId id="278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37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6E2DA-E65F-E3B9-97D9-810CE5A1D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90FBD4-5D38-59C7-8655-F217FBAA3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9398BC-C60B-8508-7D46-139417E62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B4B70D-4D31-4384-1EAC-F45BA8B2A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32CD96-A0DB-FF73-D7C6-4E797CB5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32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BEA3F-1EA8-B2CA-2C75-013CEF93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575BED-D14C-FFA8-3EF1-84ADB94B6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6C2C54-07F9-160B-124C-AE618E13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787F8F-7071-6335-F7DC-E53BCFAC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1B9120-62E6-F2D0-EDCB-C471C8F2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23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4147285-A51F-FB49-60DD-EE44599D9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351F1A-4E28-46E0-4660-27D03D05F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CF7679-EE81-A23F-F9A1-107AACF42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D318B8-F8DD-C6A7-1E82-10EEB97D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FBF72D-9D70-5F05-101F-4E240D8CD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33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08C23A-3FD5-A60D-CAEB-F0428A07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33158B-28B0-A64F-CA51-D6F582FBA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876146-36FC-E948-E5D1-3F61DC0E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F2107F-5DED-B33F-C701-CA3217C5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510FDC-57D3-78FB-A556-84E01595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35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A8A64-D0F9-A45B-BCC4-7CC7915F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F5D7FD-54D0-82ED-54B7-97A6FC5B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D451A0-79A3-4725-B1B2-0203A5E7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8DFFDC-1328-8FB8-F8AE-852AD446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7CD809-D87E-99C4-1545-6BB489E85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03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61BD1-22F2-0C94-A253-178062FB9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031C17-F11A-9E1B-47A4-0DA3EE7D7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5917D9-2FF4-BFE8-50A9-C66D20195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F78826-6C67-DD15-AF92-69DFA53F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2BA027-57B8-01B5-B281-45E2EBBC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315724-488E-B70E-669F-ACAB10AE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72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34419-D909-ABFA-6787-5B3BB2F0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370AF-C317-825F-87B2-23CF12AA7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9A2F0-79F7-BCC4-86DC-6203BF112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33C564-1D72-500E-6248-C8CEAA2FF6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EE3E9F9-073B-A464-C71A-13886083C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218C6D-0F63-8903-9523-FF67C172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563169-8A0E-4E6A-FA43-D7597BEA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56625BB-04B1-641A-D7BA-AB71A0EA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45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B50DB1-68DF-5259-EC24-B58921877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5C94BA-F4A0-AD9A-0FF9-71D9F687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484B36-FCC6-E85B-197B-3B4A1D86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C188CF-AAF1-A7C6-2727-19DE94BA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92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BA395D1-75F9-582C-C482-C99B815C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D08D65-74BB-748F-8F9A-75590297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552F9C-23E5-0368-490C-62860CFB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40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F38-1B0E-0ECB-1A4B-E296728E6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168A47-611B-4B23-12AD-C0D9FFE02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E8AE40-0789-E4B5-C41E-A00201992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175387-90B2-1EEE-8BB9-A9B60BE5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1615CB-9356-751B-A8FE-C1F07C7C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B6BF62-A770-2D7B-134C-7AA10C65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58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61B0E9-16E5-339C-42DD-79F82320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26EBC2-C40D-195C-EE1D-8AB4C926D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CAE650-8BA4-8785-573F-FCA62A859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35AFC0-4006-7F57-7710-6490187F9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7D6131-56B8-8D91-92F8-57FF1111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5A825B-648D-8407-5001-911BD282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49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FDE410-78D1-E779-52C0-1495377B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F35B67-5423-0E2B-0D3C-2DEC85106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EA0D77-C469-E1E6-1341-291747F630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20C2B-92EC-419D-9F4A-9E7262C0B244}" type="datetimeFigureOut">
              <a:rPr lang="fr-FR" smtClean="0"/>
              <a:t>01/07/2022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5C9D4A-4BB4-42D1-CD89-6E7786370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451ADC-50DE-91C0-43A3-AF0AD3E40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D4F99-1A61-4218-B49F-C5AE35A07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93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O09CZgGdPE" TargetMode="External"/><Relationship Id="rId2" Type="http://schemas.openxmlformats.org/officeDocument/2006/relationships/hyperlink" Target="https://www.youtube.com/watch?v=xTyF-1OgI1Q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lideplayer.fr/slide/3689435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6E986-D6C3-F10E-3739-9272A635F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0801"/>
            <a:ext cx="9144000" cy="64380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fr-FR" sz="24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œuvres de </a:t>
            </a:r>
            <a:r>
              <a:rPr lang="fr-FR" sz="2400" b="1" u="sng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Calder</a:t>
            </a:r>
            <a:endParaRPr lang="fr-FR" sz="72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AB543A-F5BE-70FA-7EC9-978E486F006E}"/>
              </a:ext>
            </a:extLst>
          </p:cNvPr>
          <p:cNvSpPr txBox="1"/>
          <p:nvPr/>
        </p:nvSpPr>
        <p:spPr>
          <a:xfrm>
            <a:off x="1524000" y="2100164"/>
            <a:ext cx="9144000" cy="3132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Cycle 2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Découvrons Alexander Calder 	Tps : 4’42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u="sng" dirty="0">
                <a:solidFill>
                  <a:srgbClr val="0563C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https://www.youtube.com/watch?v=xTyF-1OgI1Q</a:t>
            </a:r>
            <a:endParaRPr lang="fr-FR" sz="1800" u="sng" dirty="0">
              <a:solidFill>
                <a:srgbClr val="0563C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u="sng" dirty="0">
              <a:solidFill>
                <a:srgbClr val="0563C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Cycle 3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Bibliographie Musée RODEZ 	Tps : 4’38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u="sng" dirty="0">
                <a:solidFill>
                  <a:srgbClr val="0563C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https://www.youtube.com/watch?v=CO09CZgGdPE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C4FDF0F-7856-2DD7-BF26-00E3F5B63C24}"/>
              </a:ext>
            </a:extLst>
          </p:cNvPr>
          <p:cNvSpPr txBox="1">
            <a:spLocks/>
          </p:cNvSpPr>
          <p:nvPr/>
        </p:nvSpPr>
        <p:spPr>
          <a:xfrm>
            <a:off x="838200" y="1164921"/>
            <a:ext cx="10515600" cy="80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b="1" dirty="0"/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217527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33797F1-FE26-E30D-8FED-1A69F70CBFA8}"/>
              </a:ext>
            </a:extLst>
          </p:cNvPr>
          <p:cNvCxnSpPr/>
          <p:nvPr/>
        </p:nvCxnSpPr>
        <p:spPr>
          <a:xfrm>
            <a:off x="1362295" y="200415"/>
            <a:ext cx="0" cy="6075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1FD1E4C-C9D2-61F3-BA10-7815747C5FFF}"/>
              </a:ext>
            </a:extLst>
          </p:cNvPr>
          <p:cNvCxnSpPr/>
          <p:nvPr/>
        </p:nvCxnSpPr>
        <p:spPr>
          <a:xfrm>
            <a:off x="10754548" y="200415"/>
            <a:ext cx="0" cy="6075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3B0D5B33-4C1D-FB89-377A-A712E1105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73" y="200415"/>
            <a:ext cx="9349519" cy="6759010"/>
          </a:xfrm>
          <a:prstGeom prst="rect">
            <a:avLst/>
          </a:prstGeom>
        </p:spPr>
      </p:pic>
      <p:pic>
        <p:nvPicPr>
          <p:cNvPr id="5122" name="Image 42">
            <a:extLst>
              <a:ext uri="{FF2B5EF4-FFF2-40B4-BE49-F238E27FC236}">
                <a16:creationId xmlns:a16="http://schemas.microsoft.com/office/drawing/2014/main" id="{029C2FE7-C616-3595-4A45-E7BDA43AF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02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Image 1">
            <a:extLst>
              <a:ext uri="{FF2B5EF4-FFF2-40B4-BE49-F238E27FC236}">
                <a16:creationId xmlns:a16="http://schemas.microsoft.com/office/drawing/2014/main" id="{29B3A240-DE3D-9AEA-611D-91CD7340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075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24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0028319-6790-4822-053E-026833EF7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75" y="1543215"/>
            <a:ext cx="11159649" cy="377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60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A3C203E-E0CB-F9F5-43F8-542CC203B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1" y="1478071"/>
            <a:ext cx="11078150" cy="3858017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EC956F4-6355-8551-89F1-69B44B89B393}"/>
              </a:ext>
            </a:extLst>
          </p:cNvPr>
          <p:cNvCxnSpPr/>
          <p:nvPr/>
        </p:nvCxnSpPr>
        <p:spPr>
          <a:xfrm>
            <a:off x="2004164" y="1465545"/>
            <a:ext cx="0" cy="32692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57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95584-6B80-3EF7-2EA4-1927FE3DF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009"/>
          </a:xfrm>
        </p:spPr>
        <p:txBody>
          <a:bodyPr>
            <a:normAutofit/>
          </a:bodyPr>
          <a:lstStyle/>
          <a:p>
            <a:r>
              <a:rPr lang="fr-FR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l’artiste </a:t>
            </a:r>
            <a:r>
              <a:rPr lang="fr-FR" sz="2800" b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Fischli</a:t>
            </a:r>
            <a:r>
              <a:rPr lang="fr-FR" sz="2800" b="1" u="sng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Weiss</a:t>
            </a:r>
            <a:r>
              <a:rPr lang="fr-FR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 </a:t>
            </a:r>
            <a:endParaRPr lang="fr-FR" sz="6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4EF364-F52B-B8DA-3604-161D879A8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86" y="1263771"/>
            <a:ext cx="7954027" cy="543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69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7E189E6-3395-A6C7-5212-9388CD43F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107" y="112398"/>
            <a:ext cx="8665785" cy="663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60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C572D-322E-B1DC-D4D8-D5970ABA6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905"/>
          </a:xfrm>
        </p:spPr>
        <p:txBody>
          <a:bodyPr/>
          <a:lstStyle/>
          <a:p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l’artiste Mickaël GRAB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A95F14-C5A8-F507-51C6-45BAD1A4B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7068"/>
            <a:ext cx="10348627" cy="526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91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101D68-3B7A-DF22-93E3-3A1193DD6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34" y="591855"/>
            <a:ext cx="11161731" cy="56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26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8F1CF88-BA66-4889-7972-B573DEAE1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12"/>
          <a:stretch/>
        </p:blipFill>
        <p:spPr>
          <a:xfrm>
            <a:off x="326893" y="1365337"/>
            <a:ext cx="6073907" cy="4171167"/>
          </a:xfrm>
          <a:prstGeom prst="rect">
            <a:avLst/>
          </a:prstGeom>
        </p:spPr>
      </p:pic>
      <p:pic>
        <p:nvPicPr>
          <p:cNvPr id="5" name="Image 4" descr="des pierres en équilibre, - ppt télécharger">
            <a:extLst>
              <a:ext uri="{FF2B5EF4-FFF2-40B4-BE49-F238E27FC236}">
                <a16:creationId xmlns:a16="http://schemas.microsoft.com/office/drawing/2014/main" id="{951C7EFE-EAB6-E6D9-ED98-2DE1DAE64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1365337"/>
            <a:ext cx="5248405" cy="3565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693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BC19F75-12F3-AC70-1245-40F0C20C8193}"/>
              </a:ext>
            </a:extLst>
          </p:cNvPr>
          <p:cNvSpPr txBox="1"/>
          <p:nvPr/>
        </p:nvSpPr>
        <p:spPr>
          <a:xfrm>
            <a:off x="2520341" y="5210828"/>
            <a:ext cx="715131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https://slideplayer.fr/slide/3689435/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A9BCC9-0BE3-1B51-3DF2-596A02201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63" y="971314"/>
            <a:ext cx="6357273" cy="382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73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8C589-2F1B-A48B-D380-585B5F4EC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Séance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EBBF18-D9EC-3E4B-5825-8C00E0687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84" y="1895289"/>
            <a:ext cx="10515600" cy="4351338"/>
          </a:xfrm>
        </p:spPr>
        <p:txBody>
          <a:bodyPr/>
          <a:lstStyle/>
          <a:p>
            <a:r>
              <a:rPr lang="fr-FR" dirty="0"/>
              <a:t>Equilibre : une histoire instable !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910D49-956B-2F52-15B3-4BC384340FAD}"/>
              </a:ext>
            </a:extLst>
          </p:cNvPr>
          <p:cNvSpPr/>
          <p:nvPr/>
        </p:nvSpPr>
        <p:spPr>
          <a:xfrm>
            <a:off x="3951535" y="3429000"/>
            <a:ext cx="1800000" cy="18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848C32-09C9-449A-EAC5-97BC1BBC144E}"/>
              </a:ext>
            </a:extLst>
          </p:cNvPr>
          <p:cNvSpPr/>
          <p:nvPr/>
        </p:nvSpPr>
        <p:spPr>
          <a:xfrm>
            <a:off x="5751535" y="3429000"/>
            <a:ext cx="1800000" cy="18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45BC84-5C68-61E4-B46C-5AB9BC7DBAC6}"/>
              </a:ext>
            </a:extLst>
          </p:cNvPr>
          <p:cNvSpPr/>
          <p:nvPr/>
        </p:nvSpPr>
        <p:spPr>
          <a:xfrm rot="18942012" flipH="1">
            <a:off x="4868639" y="3045484"/>
            <a:ext cx="1800000" cy="180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21DA57-E03F-C3EA-EE1A-1C8D3D69DBDC}"/>
              </a:ext>
            </a:extLst>
          </p:cNvPr>
          <p:cNvSpPr/>
          <p:nvPr/>
        </p:nvSpPr>
        <p:spPr>
          <a:xfrm rot="2090184">
            <a:off x="4630028" y="3076181"/>
            <a:ext cx="1800000" cy="180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5D18B-94D7-4F5A-13E2-582307A2184E}"/>
              </a:ext>
            </a:extLst>
          </p:cNvPr>
          <p:cNvSpPr/>
          <p:nvPr/>
        </p:nvSpPr>
        <p:spPr>
          <a:xfrm rot="19509816" flipH="1">
            <a:off x="5085568" y="3063654"/>
            <a:ext cx="1800000" cy="180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C4A020-326A-BB14-7E64-235B5E008BEC}"/>
              </a:ext>
            </a:extLst>
          </p:cNvPr>
          <p:cNvSpPr/>
          <p:nvPr/>
        </p:nvSpPr>
        <p:spPr>
          <a:xfrm rot="715359">
            <a:off x="4129483" y="3249957"/>
            <a:ext cx="1800000" cy="180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551AD9-343A-8868-C9B6-4EF1516D3193}"/>
              </a:ext>
            </a:extLst>
          </p:cNvPr>
          <p:cNvSpPr/>
          <p:nvPr/>
        </p:nvSpPr>
        <p:spPr>
          <a:xfrm rot="20884641" flipH="1">
            <a:off x="5580343" y="3237431"/>
            <a:ext cx="1800000" cy="180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E4DA7DE-4DCE-70E5-7135-A3A0FEDFB781}"/>
              </a:ext>
            </a:extLst>
          </p:cNvPr>
          <p:cNvCxnSpPr/>
          <p:nvPr/>
        </p:nvCxnSpPr>
        <p:spPr>
          <a:xfrm>
            <a:off x="2242159" y="5216474"/>
            <a:ext cx="7102257" cy="1252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D7EF2C84-C9FD-8993-3023-A25EF9F4F71E}"/>
              </a:ext>
            </a:extLst>
          </p:cNvPr>
          <p:cNvSpPr/>
          <p:nvPr/>
        </p:nvSpPr>
        <p:spPr>
          <a:xfrm rot="18971426">
            <a:off x="5151504" y="3754586"/>
            <a:ext cx="1254215" cy="1176445"/>
          </a:xfrm>
          <a:custGeom>
            <a:avLst/>
            <a:gdLst>
              <a:gd name="connsiteX0" fmla="*/ 1158658 w 2317315"/>
              <a:gd name="connsiteY0" fmla="*/ 0 h 138403"/>
              <a:gd name="connsiteX1" fmla="*/ 2317316 w 2317315"/>
              <a:gd name="connsiteY1" fmla="*/ 69202 h 138403"/>
              <a:gd name="connsiteX2" fmla="*/ 1158658 w 2317315"/>
              <a:gd name="connsiteY2" fmla="*/ 69202 h 138403"/>
              <a:gd name="connsiteX3" fmla="*/ 1158658 w 2317315"/>
              <a:gd name="connsiteY3" fmla="*/ 0 h 138403"/>
              <a:gd name="connsiteX0" fmla="*/ 1158658 w 2317315"/>
              <a:gd name="connsiteY0" fmla="*/ 0 h 138403"/>
              <a:gd name="connsiteX1" fmla="*/ 2317316 w 2317315"/>
              <a:gd name="connsiteY1" fmla="*/ 69202 h 138403"/>
              <a:gd name="connsiteX0" fmla="*/ 0 w 1158658"/>
              <a:gd name="connsiteY0" fmla="*/ 300624 h 369826"/>
              <a:gd name="connsiteX1" fmla="*/ 1158658 w 1158658"/>
              <a:gd name="connsiteY1" fmla="*/ 369826 h 369826"/>
              <a:gd name="connsiteX2" fmla="*/ 0 w 1158658"/>
              <a:gd name="connsiteY2" fmla="*/ 369826 h 369826"/>
              <a:gd name="connsiteX3" fmla="*/ 0 w 1158658"/>
              <a:gd name="connsiteY3" fmla="*/ 300624 h 369826"/>
              <a:gd name="connsiteX0" fmla="*/ 488515 w 1158658"/>
              <a:gd name="connsiteY0" fmla="*/ 0 h 369826"/>
              <a:gd name="connsiteX1" fmla="*/ 1158658 w 1158658"/>
              <a:gd name="connsiteY1" fmla="*/ 369826 h 369826"/>
              <a:gd name="connsiteX0" fmla="*/ 475989 w 1158658"/>
              <a:gd name="connsiteY0" fmla="*/ 0 h 369826"/>
              <a:gd name="connsiteX1" fmla="*/ 1158658 w 1158658"/>
              <a:gd name="connsiteY1" fmla="*/ 369826 h 369826"/>
              <a:gd name="connsiteX2" fmla="*/ 0 w 1158658"/>
              <a:gd name="connsiteY2" fmla="*/ 369826 h 369826"/>
              <a:gd name="connsiteX3" fmla="*/ 475989 w 1158658"/>
              <a:gd name="connsiteY3" fmla="*/ 0 h 369826"/>
              <a:gd name="connsiteX0" fmla="*/ 488515 w 1158658"/>
              <a:gd name="connsiteY0" fmla="*/ 0 h 369826"/>
              <a:gd name="connsiteX1" fmla="*/ 1158658 w 1158658"/>
              <a:gd name="connsiteY1" fmla="*/ 369826 h 369826"/>
              <a:gd name="connsiteX0" fmla="*/ 475989 w 1158658"/>
              <a:gd name="connsiteY0" fmla="*/ 282161 h 651987"/>
              <a:gd name="connsiteX1" fmla="*/ 1158658 w 1158658"/>
              <a:gd name="connsiteY1" fmla="*/ 651987 h 651987"/>
              <a:gd name="connsiteX2" fmla="*/ 0 w 1158658"/>
              <a:gd name="connsiteY2" fmla="*/ 651987 h 651987"/>
              <a:gd name="connsiteX3" fmla="*/ 475989 w 1158658"/>
              <a:gd name="connsiteY3" fmla="*/ 282161 h 651987"/>
              <a:gd name="connsiteX0" fmla="*/ 488515 w 1158658"/>
              <a:gd name="connsiteY0" fmla="*/ 0 h 651987"/>
              <a:gd name="connsiteX1" fmla="*/ 1158658 w 1158658"/>
              <a:gd name="connsiteY1" fmla="*/ 651987 h 651987"/>
              <a:gd name="connsiteX0" fmla="*/ 62630 w 1158658"/>
              <a:gd name="connsiteY0" fmla="*/ 2297591 h 2297591"/>
              <a:gd name="connsiteX1" fmla="*/ 1158658 w 1158658"/>
              <a:gd name="connsiteY1" fmla="*/ 651987 h 2297591"/>
              <a:gd name="connsiteX2" fmla="*/ 0 w 1158658"/>
              <a:gd name="connsiteY2" fmla="*/ 651987 h 2297591"/>
              <a:gd name="connsiteX3" fmla="*/ 62630 w 1158658"/>
              <a:gd name="connsiteY3" fmla="*/ 2297591 h 2297591"/>
              <a:gd name="connsiteX0" fmla="*/ 488515 w 1158658"/>
              <a:gd name="connsiteY0" fmla="*/ 0 h 2297591"/>
              <a:gd name="connsiteX1" fmla="*/ 1158658 w 1158658"/>
              <a:gd name="connsiteY1" fmla="*/ 651987 h 2297591"/>
              <a:gd name="connsiteX0" fmla="*/ 488515 w 1158658"/>
              <a:gd name="connsiteY0" fmla="*/ 13436 h 651987"/>
              <a:gd name="connsiteX1" fmla="*/ 1158658 w 1158658"/>
              <a:gd name="connsiteY1" fmla="*/ 651987 h 651987"/>
              <a:gd name="connsiteX2" fmla="*/ 0 w 1158658"/>
              <a:gd name="connsiteY2" fmla="*/ 651987 h 651987"/>
              <a:gd name="connsiteX3" fmla="*/ 488515 w 1158658"/>
              <a:gd name="connsiteY3" fmla="*/ 13436 h 651987"/>
              <a:gd name="connsiteX0" fmla="*/ 488515 w 1158658"/>
              <a:gd name="connsiteY0" fmla="*/ 0 h 651987"/>
              <a:gd name="connsiteX1" fmla="*/ 1158658 w 1158658"/>
              <a:gd name="connsiteY1" fmla="*/ 651987 h 651987"/>
              <a:gd name="connsiteX0" fmla="*/ 0 w 670143"/>
              <a:gd name="connsiteY0" fmla="*/ 13436 h 651987"/>
              <a:gd name="connsiteX1" fmla="*/ 670143 w 670143"/>
              <a:gd name="connsiteY1" fmla="*/ 651987 h 651987"/>
              <a:gd name="connsiteX2" fmla="*/ 0 w 670143"/>
              <a:gd name="connsiteY2" fmla="*/ 625115 h 651987"/>
              <a:gd name="connsiteX3" fmla="*/ 0 w 670143"/>
              <a:gd name="connsiteY3" fmla="*/ 13436 h 651987"/>
              <a:gd name="connsiteX0" fmla="*/ 0 w 670143"/>
              <a:gd name="connsiteY0" fmla="*/ 0 h 651987"/>
              <a:gd name="connsiteX1" fmla="*/ 670143 w 670143"/>
              <a:gd name="connsiteY1" fmla="*/ 651987 h 65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0143" h="651987" stroke="0" extrusionOk="0">
                <a:moveTo>
                  <a:pt x="0" y="13436"/>
                </a:moveTo>
                <a:cubicBezTo>
                  <a:pt x="639909" y="13436"/>
                  <a:pt x="670143" y="613768"/>
                  <a:pt x="670143" y="651987"/>
                </a:cubicBezTo>
                <a:lnTo>
                  <a:pt x="0" y="625115"/>
                </a:lnTo>
                <a:lnTo>
                  <a:pt x="0" y="13436"/>
                </a:lnTo>
                <a:close/>
              </a:path>
              <a:path w="670143" h="651987" fill="none">
                <a:moveTo>
                  <a:pt x="0" y="0"/>
                </a:moveTo>
                <a:cubicBezTo>
                  <a:pt x="639909" y="0"/>
                  <a:pt x="670143" y="613768"/>
                  <a:pt x="670143" y="651987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1CA971CE-9C8A-8557-47A5-21B8AFCC5534}"/>
              </a:ext>
            </a:extLst>
          </p:cNvPr>
          <p:cNvSpPr/>
          <p:nvPr/>
        </p:nvSpPr>
        <p:spPr>
          <a:xfrm>
            <a:off x="4584526" y="4371584"/>
            <a:ext cx="313151" cy="864295"/>
          </a:xfrm>
          <a:custGeom>
            <a:avLst/>
            <a:gdLst>
              <a:gd name="connsiteX0" fmla="*/ 313151 w 313151"/>
              <a:gd name="connsiteY0" fmla="*/ 0 h 864295"/>
              <a:gd name="connsiteX1" fmla="*/ 87682 w 313151"/>
              <a:gd name="connsiteY1" fmla="*/ 325676 h 864295"/>
              <a:gd name="connsiteX2" fmla="*/ 0 w 313151"/>
              <a:gd name="connsiteY2" fmla="*/ 864295 h 86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151" h="864295">
                <a:moveTo>
                  <a:pt x="313151" y="0"/>
                </a:moveTo>
                <a:cubicBezTo>
                  <a:pt x="226512" y="90813"/>
                  <a:pt x="139874" y="181627"/>
                  <a:pt x="87682" y="325676"/>
                </a:cubicBezTo>
                <a:cubicBezTo>
                  <a:pt x="35490" y="469725"/>
                  <a:pt x="17745" y="667010"/>
                  <a:pt x="0" y="86429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FA31104E-4C5E-A08A-9F02-63277E4FC0E9}"/>
              </a:ext>
            </a:extLst>
          </p:cNvPr>
          <p:cNvSpPr/>
          <p:nvPr/>
        </p:nvSpPr>
        <p:spPr>
          <a:xfrm flipH="1">
            <a:off x="6640549" y="4345301"/>
            <a:ext cx="313151" cy="864295"/>
          </a:xfrm>
          <a:custGeom>
            <a:avLst/>
            <a:gdLst>
              <a:gd name="connsiteX0" fmla="*/ 313151 w 313151"/>
              <a:gd name="connsiteY0" fmla="*/ 0 h 864295"/>
              <a:gd name="connsiteX1" fmla="*/ 87682 w 313151"/>
              <a:gd name="connsiteY1" fmla="*/ 325676 h 864295"/>
              <a:gd name="connsiteX2" fmla="*/ 0 w 313151"/>
              <a:gd name="connsiteY2" fmla="*/ 864295 h 86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151" h="864295">
                <a:moveTo>
                  <a:pt x="313151" y="0"/>
                </a:moveTo>
                <a:cubicBezTo>
                  <a:pt x="226512" y="90813"/>
                  <a:pt x="139874" y="181627"/>
                  <a:pt x="87682" y="325676"/>
                </a:cubicBezTo>
                <a:cubicBezTo>
                  <a:pt x="35490" y="469725"/>
                  <a:pt x="17745" y="667010"/>
                  <a:pt x="0" y="86429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612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écouvrons Alexander Calder">
            <a:hlinkClick r:id="" action="ppaction://media"/>
            <a:extLst>
              <a:ext uri="{FF2B5EF4-FFF2-40B4-BE49-F238E27FC236}">
                <a16:creationId xmlns:a16="http://schemas.microsoft.com/office/drawing/2014/main" id="{00CA812C-5247-6420-3582-1400AAE31E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516" y="300625"/>
            <a:ext cx="10198967" cy="57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6C9A86-1F33-0233-4E72-41D8EEA2E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7" y="100208"/>
            <a:ext cx="11797664" cy="6613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9862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657D0C-8DEF-A60B-8913-68CB7D804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21" y="1515649"/>
            <a:ext cx="11018255" cy="3782859"/>
          </a:xfrm>
          <a:prstGeom prst="rect">
            <a:avLst/>
          </a:prstGeom>
        </p:spPr>
      </p:pic>
      <p:pic>
        <p:nvPicPr>
          <p:cNvPr id="6149" name="Image 2">
            <a:extLst>
              <a:ext uri="{FF2B5EF4-FFF2-40B4-BE49-F238E27FC236}">
                <a16:creationId xmlns:a16="http://schemas.microsoft.com/office/drawing/2014/main" id="{4B579CE3-EEF0-3634-2A42-AA15FE1D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075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9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4F34ED-16A1-6F84-2A6D-17F31069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r="1174" b="49383"/>
          <a:stretch/>
        </p:blipFill>
        <p:spPr bwMode="auto">
          <a:xfrm>
            <a:off x="1528176" y="993972"/>
            <a:ext cx="9206630" cy="5538351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5C2EF83-81E6-4F54-40C8-19CB9709DD50}"/>
              </a:ext>
            </a:extLst>
          </p:cNvPr>
          <p:cNvSpPr txBox="1"/>
          <p:nvPr/>
        </p:nvSpPr>
        <p:spPr>
          <a:xfrm>
            <a:off x="1253303" y="32567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Défi 2</a:t>
            </a:r>
          </a:p>
        </p:txBody>
      </p:sp>
    </p:spTree>
    <p:extLst>
      <p:ext uri="{BB962C8B-B14F-4D97-AF65-F5344CB8AC3E}">
        <p14:creationId xmlns:p14="http://schemas.microsoft.com/office/powerpoint/2010/main" val="3720959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DAD2F49-2BAB-5A94-7F80-E67D7AC85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8" t="1219" b="56828"/>
          <a:stretch/>
        </p:blipFill>
        <p:spPr>
          <a:xfrm>
            <a:off x="2101300" y="1032658"/>
            <a:ext cx="9618719" cy="47926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C88490-BB22-310D-80E4-B08C73714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3" r="86319" b="16446"/>
          <a:stretch/>
        </p:blipFill>
        <p:spPr>
          <a:xfrm>
            <a:off x="471979" y="1628384"/>
            <a:ext cx="1507133" cy="306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71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BE4206-EA93-65B0-FE3B-26177802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0" t="44155" b="6923"/>
          <a:stretch/>
        </p:blipFill>
        <p:spPr>
          <a:xfrm>
            <a:off x="2091970" y="579329"/>
            <a:ext cx="9628051" cy="56993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15FCCC-00D9-D95D-5B39-D4DB3D236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3" r="86319" b="16446"/>
          <a:stretch/>
        </p:blipFill>
        <p:spPr>
          <a:xfrm>
            <a:off x="471979" y="1628384"/>
            <a:ext cx="1507133" cy="306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82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1D75478-4648-F582-726F-A06DB162E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507"/>
          <a:stretch/>
        </p:blipFill>
        <p:spPr>
          <a:xfrm>
            <a:off x="950665" y="887874"/>
            <a:ext cx="9671406" cy="57657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F65506E-161C-DB4C-FDE9-18C4A6B7B73C}"/>
              </a:ext>
            </a:extLst>
          </p:cNvPr>
          <p:cNvSpPr txBox="1"/>
          <p:nvPr/>
        </p:nvSpPr>
        <p:spPr>
          <a:xfrm>
            <a:off x="1253303" y="32567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Défi 3</a:t>
            </a:r>
          </a:p>
        </p:txBody>
      </p:sp>
    </p:spTree>
    <p:extLst>
      <p:ext uri="{BB962C8B-B14F-4D97-AF65-F5344CB8AC3E}">
        <p14:creationId xmlns:p14="http://schemas.microsoft.com/office/powerpoint/2010/main" val="2553866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B522D-D942-84C4-BF75-718EF219529A}"/>
              </a:ext>
            </a:extLst>
          </p:cNvPr>
          <p:cNvSpPr/>
          <p:nvPr/>
        </p:nvSpPr>
        <p:spPr>
          <a:xfrm>
            <a:off x="2682148" y="412026"/>
            <a:ext cx="6827703" cy="92333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du stabile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E55444-EFAF-C1AF-0AD9-F42714C657AD}"/>
              </a:ext>
            </a:extLst>
          </p:cNvPr>
          <p:cNvSpPr/>
          <p:nvPr/>
        </p:nvSpPr>
        <p:spPr>
          <a:xfrm>
            <a:off x="939455" y="1929007"/>
            <a:ext cx="4320000" cy="4320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388A78-8789-0958-EE65-3D415DAC7A32}"/>
              </a:ext>
            </a:extLst>
          </p:cNvPr>
          <p:cNvSpPr/>
          <p:nvPr/>
        </p:nvSpPr>
        <p:spPr>
          <a:xfrm>
            <a:off x="6615833" y="1904999"/>
            <a:ext cx="4320000" cy="4320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534B804-B852-6963-ABEF-E658A93AC327}"/>
              </a:ext>
            </a:extLst>
          </p:cNvPr>
          <p:cNvCxnSpPr/>
          <p:nvPr/>
        </p:nvCxnSpPr>
        <p:spPr>
          <a:xfrm>
            <a:off x="6615833" y="1904999"/>
            <a:ext cx="4320000" cy="4320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B194EA0-5881-F59D-8225-A68B9DD0A7A1}"/>
              </a:ext>
            </a:extLst>
          </p:cNvPr>
          <p:cNvCxnSpPr>
            <a:cxnSpLocks/>
          </p:cNvCxnSpPr>
          <p:nvPr/>
        </p:nvCxnSpPr>
        <p:spPr>
          <a:xfrm flipH="1">
            <a:off x="6603307" y="1929007"/>
            <a:ext cx="4320000" cy="4320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607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48EFBE8E-E770-4370-06C6-47C5A7720DA5}"/>
              </a:ext>
            </a:extLst>
          </p:cNvPr>
          <p:cNvSpPr/>
          <p:nvPr/>
        </p:nvSpPr>
        <p:spPr>
          <a:xfrm>
            <a:off x="6488485" y="2066793"/>
            <a:ext cx="5047989" cy="3920646"/>
          </a:xfrm>
          <a:custGeom>
            <a:avLst/>
            <a:gdLst>
              <a:gd name="connsiteX0" fmla="*/ 0 w 3895595"/>
              <a:gd name="connsiteY0" fmla="*/ 3908120 h 3908120"/>
              <a:gd name="connsiteX1" fmla="*/ 1947798 w 3895595"/>
              <a:gd name="connsiteY1" fmla="*/ 0 h 3908120"/>
              <a:gd name="connsiteX2" fmla="*/ 3895595 w 3895595"/>
              <a:gd name="connsiteY2" fmla="*/ 3908120 h 3908120"/>
              <a:gd name="connsiteX3" fmla="*/ 0 w 3895595"/>
              <a:gd name="connsiteY3" fmla="*/ 3908120 h 3908120"/>
              <a:gd name="connsiteX0" fmla="*/ 0 w 5047989"/>
              <a:gd name="connsiteY0" fmla="*/ 3908120 h 3920646"/>
              <a:gd name="connsiteX1" fmla="*/ 1947798 w 5047989"/>
              <a:gd name="connsiteY1" fmla="*/ 0 h 3920646"/>
              <a:gd name="connsiteX2" fmla="*/ 5047989 w 5047989"/>
              <a:gd name="connsiteY2" fmla="*/ 3920646 h 3920646"/>
              <a:gd name="connsiteX3" fmla="*/ 0 w 5047989"/>
              <a:gd name="connsiteY3" fmla="*/ 3908120 h 39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7989" h="3920646">
                <a:moveTo>
                  <a:pt x="0" y="3908120"/>
                </a:moveTo>
                <a:lnTo>
                  <a:pt x="1947798" y="0"/>
                </a:lnTo>
                <a:lnTo>
                  <a:pt x="5047989" y="3920646"/>
                </a:lnTo>
                <a:lnTo>
                  <a:pt x="0" y="390812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88C4A351-6F80-C7B1-D70D-080673734BF0}"/>
              </a:ext>
            </a:extLst>
          </p:cNvPr>
          <p:cNvSpPr/>
          <p:nvPr/>
        </p:nvSpPr>
        <p:spPr>
          <a:xfrm>
            <a:off x="8436283" y="2044872"/>
            <a:ext cx="1657611" cy="3955093"/>
          </a:xfrm>
          <a:custGeom>
            <a:avLst/>
            <a:gdLst>
              <a:gd name="connsiteX0" fmla="*/ 0 w 1118992"/>
              <a:gd name="connsiteY0" fmla="*/ 3917515 h 3917515"/>
              <a:gd name="connsiteX1" fmla="*/ 0 w 1118992"/>
              <a:gd name="connsiteY1" fmla="*/ 0 h 3917515"/>
              <a:gd name="connsiteX2" fmla="*/ 1118992 w 1118992"/>
              <a:gd name="connsiteY2" fmla="*/ 3917515 h 3917515"/>
              <a:gd name="connsiteX3" fmla="*/ 0 w 1118992"/>
              <a:gd name="connsiteY3" fmla="*/ 3917515 h 3917515"/>
              <a:gd name="connsiteX0" fmla="*/ 0 w 1657611"/>
              <a:gd name="connsiteY0" fmla="*/ 3917515 h 3955093"/>
              <a:gd name="connsiteX1" fmla="*/ 0 w 1657611"/>
              <a:gd name="connsiteY1" fmla="*/ 0 h 3955093"/>
              <a:gd name="connsiteX2" fmla="*/ 1657611 w 1657611"/>
              <a:gd name="connsiteY2" fmla="*/ 3955093 h 3955093"/>
              <a:gd name="connsiteX3" fmla="*/ 0 w 1657611"/>
              <a:gd name="connsiteY3" fmla="*/ 3917515 h 3955093"/>
              <a:gd name="connsiteX0" fmla="*/ 0 w 1657611"/>
              <a:gd name="connsiteY0" fmla="*/ 3955093 h 3955093"/>
              <a:gd name="connsiteX1" fmla="*/ 0 w 1657611"/>
              <a:gd name="connsiteY1" fmla="*/ 0 h 3955093"/>
              <a:gd name="connsiteX2" fmla="*/ 1657611 w 1657611"/>
              <a:gd name="connsiteY2" fmla="*/ 3955093 h 3955093"/>
              <a:gd name="connsiteX3" fmla="*/ 0 w 1657611"/>
              <a:gd name="connsiteY3" fmla="*/ 3955093 h 395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611" h="3955093">
                <a:moveTo>
                  <a:pt x="0" y="3955093"/>
                </a:moveTo>
                <a:lnTo>
                  <a:pt x="0" y="0"/>
                </a:lnTo>
                <a:lnTo>
                  <a:pt x="1657611" y="3955093"/>
                </a:lnTo>
                <a:lnTo>
                  <a:pt x="0" y="395509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5D4D38-48DB-3FB5-724C-9EED93FE264E}"/>
              </a:ext>
            </a:extLst>
          </p:cNvPr>
          <p:cNvSpPr/>
          <p:nvPr/>
        </p:nvSpPr>
        <p:spPr>
          <a:xfrm>
            <a:off x="8174279" y="892478"/>
            <a:ext cx="524006" cy="538620"/>
          </a:xfrm>
          <a:prstGeom prst="ellips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32F364C-DEC8-F27C-1E4B-919EB0F4387C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8436282" y="1431098"/>
            <a:ext cx="0" cy="453128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CC70A4ED-6C07-CC7D-CBC7-5CFC622302AB}"/>
              </a:ext>
            </a:extLst>
          </p:cNvPr>
          <p:cNvSpPr/>
          <p:nvPr/>
        </p:nvSpPr>
        <p:spPr>
          <a:xfrm>
            <a:off x="617951" y="2091846"/>
            <a:ext cx="5085566" cy="3908120"/>
          </a:xfrm>
          <a:custGeom>
            <a:avLst/>
            <a:gdLst>
              <a:gd name="connsiteX0" fmla="*/ 0 w 3895594"/>
              <a:gd name="connsiteY0" fmla="*/ 3908120 h 3908120"/>
              <a:gd name="connsiteX1" fmla="*/ 1947797 w 3895594"/>
              <a:gd name="connsiteY1" fmla="*/ 0 h 3908120"/>
              <a:gd name="connsiteX2" fmla="*/ 3895594 w 3895594"/>
              <a:gd name="connsiteY2" fmla="*/ 3908120 h 3908120"/>
              <a:gd name="connsiteX3" fmla="*/ 0 w 3895594"/>
              <a:gd name="connsiteY3" fmla="*/ 3908120 h 3908120"/>
              <a:gd name="connsiteX0" fmla="*/ 0 w 5085566"/>
              <a:gd name="connsiteY0" fmla="*/ 3908120 h 3908120"/>
              <a:gd name="connsiteX1" fmla="*/ 1947797 w 5085566"/>
              <a:gd name="connsiteY1" fmla="*/ 0 h 3908120"/>
              <a:gd name="connsiteX2" fmla="*/ 5085566 w 5085566"/>
              <a:gd name="connsiteY2" fmla="*/ 3908120 h 3908120"/>
              <a:gd name="connsiteX3" fmla="*/ 0 w 5085566"/>
              <a:gd name="connsiteY3" fmla="*/ 3908120 h 390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5566" h="3908120">
                <a:moveTo>
                  <a:pt x="0" y="3908120"/>
                </a:moveTo>
                <a:lnTo>
                  <a:pt x="1947797" y="0"/>
                </a:lnTo>
                <a:lnTo>
                  <a:pt x="5085566" y="3908120"/>
                </a:lnTo>
                <a:lnTo>
                  <a:pt x="0" y="39081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2B980DE-352F-9B45-1017-CB19F7901AD6}"/>
              </a:ext>
            </a:extLst>
          </p:cNvPr>
          <p:cNvSpPr/>
          <p:nvPr/>
        </p:nvSpPr>
        <p:spPr>
          <a:xfrm>
            <a:off x="2303744" y="917531"/>
            <a:ext cx="524006" cy="538620"/>
          </a:xfrm>
          <a:prstGeom prst="ellips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4C9497E-863C-498F-599F-1A824779D193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2565747" y="1456151"/>
            <a:ext cx="0" cy="453128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riangle rectangle 4">
            <a:extLst>
              <a:ext uri="{FF2B5EF4-FFF2-40B4-BE49-F238E27FC236}">
                <a16:creationId xmlns:a16="http://schemas.microsoft.com/office/drawing/2014/main" id="{BB357FD6-3655-B8D7-7B3C-96C2871F0E37}"/>
              </a:ext>
            </a:extLst>
          </p:cNvPr>
          <p:cNvSpPr/>
          <p:nvPr/>
        </p:nvSpPr>
        <p:spPr>
          <a:xfrm>
            <a:off x="2563659" y="2044872"/>
            <a:ext cx="1657611" cy="3955093"/>
          </a:xfrm>
          <a:custGeom>
            <a:avLst/>
            <a:gdLst>
              <a:gd name="connsiteX0" fmla="*/ 0 w 1118992"/>
              <a:gd name="connsiteY0" fmla="*/ 3917515 h 3917515"/>
              <a:gd name="connsiteX1" fmla="*/ 0 w 1118992"/>
              <a:gd name="connsiteY1" fmla="*/ 0 h 3917515"/>
              <a:gd name="connsiteX2" fmla="*/ 1118992 w 1118992"/>
              <a:gd name="connsiteY2" fmla="*/ 3917515 h 3917515"/>
              <a:gd name="connsiteX3" fmla="*/ 0 w 1118992"/>
              <a:gd name="connsiteY3" fmla="*/ 3917515 h 3917515"/>
              <a:gd name="connsiteX0" fmla="*/ 0 w 1657611"/>
              <a:gd name="connsiteY0" fmla="*/ 3917515 h 3955093"/>
              <a:gd name="connsiteX1" fmla="*/ 0 w 1657611"/>
              <a:gd name="connsiteY1" fmla="*/ 0 h 3955093"/>
              <a:gd name="connsiteX2" fmla="*/ 1657611 w 1657611"/>
              <a:gd name="connsiteY2" fmla="*/ 3955093 h 3955093"/>
              <a:gd name="connsiteX3" fmla="*/ 0 w 1657611"/>
              <a:gd name="connsiteY3" fmla="*/ 3917515 h 3955093"/>
              <a:gd name="connsiteX0" fmla="*/ 0 w 1657611"/>
              <a:gd name="connsiteY0" fmla="*/ 3955093 h 3955093"/>
              <a:gd name="connsiteX1" fmla="*/ 0 w 1657611"/>
              <a:gd name="connsiteY1" fmla="*/ 0 h 3955093"/>
              <a:gd name="connsiteX2" fmla="*/ 1657611 w 1657611"/>
              <a:gd name="connsiteY2" fmla="*/ 3955093 h 3955093"/>
              <a:gd name="connsiteX3" fmla="*/ 0 w 1657611"/>
              <a:gd name="connsiteY3" fmla="*/ 3955093 h 395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611" h="3955093">
                <a:moveTo>
                  <a:pt x="0" y="3955093"/>
                </a:moveTo>
                <a:lnTo>
                  <a:pt x="0" y="0"/>
                </a:lnTo>
                <a:lnTo>
                  <a:pt x="1657611" y="3955093"/>
                </a:lnTo>
                <a:lnTo>
                  <a:pt x="0" y="3955093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9483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AC8C82E-6AE2-D8A6-3F62-AB7425CBE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5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85F161-99B1-A323-2A70-0C3C7CA7D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38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els sont les mobiles de Calder ">
            <a:hlinkClick r:id="" action="ppaction://media"/>
            <a:extLst>
              <a:ext uri="{FF2B5EF4-FFF2-40B4-BE49-F238E27FC236}">
                <a16:creationId xmlns:a16="http://schemas.microsoft.com/office/drawing/2014/main" id="{54FA46A3-3461-FC2C-A6AA-976AB05013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175" y="92074"/>
            <a:ext cx="10659649" cy="599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D0C946E-1052-76DF-34FF-E57F29B1B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75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0F61B-E550-ADA6-8E56-3538EC24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702"/>
            <a:ext cx="10515600" cy="4600700"/>
          </a:xfrm>
        </p:spPr>
        <p:txBody>
          <a:bodyPr/>
          <a:lstStyle/>
          <a:p>
            <a:pPr algn="ctr"/>
            <a:r>
              <a:rPr lang="fr-FR" dirty="0"/>
              <a:t>Diaporama réalisé par :</a:t>
            </a:r>
            <a:br>
              <a:rPr lang="fr-FR" dirty="0"/>
            </a:br>
            <a:br>
              <a:rPr lang="fr-FR" dirty="0"/>
            </a:br>
            <a:r>
              <a:rPr lang="fr-FR" sz="2400" dirty="0"/>
              <a:t>Hervé Lavot</a:t>
            </a:r>
            <a:br>
              <a:rPr lang="fr-FR" sz="2400" dirty="0"/>
            </a:br>
            <a:r>
              <a:rPr lang="fr-FR" sz="2400" dirty="0"/>
              <a:t>Responsable du Centre Départemental de Ressources en Sciences 28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pour le :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8AE24C-30AF-CD06-0D47-046A4DC60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714" y="3773539"/>
            <a:ext cx="3428571" cy="2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D6B80C9-C004-9F56-C92A-2852B9D70265}"/>
              </a:ext>
            </a:extLst>
          </p:cNvPr>
          <p:cNvSpPr txBox="1"/>
          <p:nvPr/>
        </p:nvSpPr>
        <p:spPr>
          <a:xfrm>
            <a:off x="801666" y="1089765"/>
            <a:ext cx="8451936" cy="307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quoi sert cet objet </a:t>
            </a:r>
            <a:r>
              <a:rPr lang="fr-FR" b="1" u="sng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1800" b="1" u="sng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Quelles sont ses différentes parties et quel est leur rôle 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Quels sont les matériaux utilisés 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18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8C8B8-E5B0-C882-A58D-FAAC21FC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391"/>
            <a:ext cx="10515600" cy="724640"/>
          </a:xfrm>
        </p:spPr>
        <p:txBody>
          <a:bodyPr/>
          <a:lstStyle/>
          <a:p>
            <a:pPr algn="ctr"/>
            <a:r>
              <a:rPr lang="fr-FR" dirty="0"/>
              <a:t>LE STABILE - MOBILE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A44F2625-940D-3E57-8B70-A43C87330585}"/>
              </a:ext>
            </a:extLst>
          </p:cNvPr>
          <p:cNvSpPr txBox="1"/>
          <p:nvPr/>
        </p:nvSpPr>
        <p:spPr>
          <a:xfrm>
            <a:off x="215030" y="977031"/>
            <a:ext cx="11761940" cy="57181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FR" sz="1400" b="1" u="sng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quoi sert cet objet :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s’agit d’un objet décoratif et récréatif.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FR" sz="14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Quelles sont ses différentes parties et quel est leur rôle ? 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FR" sz="14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Quels sont les matériaux utilisés ?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fr-FR" sz="14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partie fixe : </a:t>
            </a: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support permet de soutenir la partie mobile.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 indent="-2247900">
              <a:lnSpc>
                <a:spcPct val="106000"/>
              </a:lnSpc>
              <a:spcAft>
                <a:spcPts val="800"/>
              </a:spcAft>
            </a:pPr>
            <a:r>
              <a:rPr lang="fr-FR" sz="1400" u="sng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Matériaux utilisés : </a:t>
            </a:r>
            <a:r>
              <a:rPr lang="fr-FR" sz="14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Feuilles cartonnées de couleur, fil de fer, colle et agrafes.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fr-FR" sz="14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partie mobile : </a:t>
            </a: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supporte des objets accrochés, qui peut bouger mais reviennent en équilibre.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>
              <a:lnSpc>
                <a:spcPct val="106000"/>
              </a:lnSpc>
              <a:spcAft>
                <a:spcPts val="800"/>
              </a:spcAft>
            </a:pPr>
            <a:r>
              <a:rPr lang="fr-FR" sz="14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 indent="-2247900">
              <a:lnSpc>
                <a:spcPct val="106000"/>
              </a:lnSpc>
              <a:spcAft>
                <a:spcPts val="800"/>
              </a:spcAft>
            </a:pPr>
            <a:r>
              <a:rPr lang="fr-FR" sz="1400" u="sng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Matériaux utilisés :</a:t>
            </a:r>
            <a:r>
              <a:rPr lang="fr-FR" sz="14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</a:t>
            </a: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 de fer, morceaux de carton, papier aluminium…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 indent="-2247900">
              <a:lnSpc>
                <a:spcPct val="106000"/>
              </a:lnSpc>
              <a:spcAft>
                <a:spcPts val="800"/>
              </a:spcAft>
            </a:pPr>
            <a:r>
              <a:rPr lang="fr-FR" sz="14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Prendre des objets de récupération.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 indent="-2247900">
              <a:lnSpc>
                <a:spcPct val="106000"/>
              </a:lnSpc>
              <a:spcAft>
                <a:spcPts val="800"/>
              </a:spcAft>
            </a:pPr>
            <a:r>
              <a:rPr lang="fr-FR" sz="14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 indent="-2247900">
              <a:lnSpc>
                <a:spcPct val="106000"/>
              </a:lnSpc>
              <a:spcAft>
                <a:spcPts val="800"/>
              </a:spcAft>
            </a:pP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Fais un schéma légendé du stabile-mobile.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 indent="-2247900">
              <a:lnSpc>
                <a:spcPct val="106000"/>
              </a:lnSpc>
              <a:spcAft>
                <a:spcPts val="800"/>
              </a:spcAft>
            </a:pP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FR" sz="14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97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B6A60-C563-B4B4-7D4B-EDED9AEE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Séance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7ADF7D-010F-6349-5D8F-DF88979E8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La notion d’équilibre</a:t>
            </a:r>
          </a:p>
        </p:txBody>
      </p:sp>
    </p:spTree>
    <p:extLst>
      <p:ext uri="{BB962C8B-B14F-4D97-AF65-F5344CB8AC3E}">
        <p14:creationId xmlns:p14="http://schemas.microsoft.com/office/powerpoint/2010/main" val="3420918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FB85D9D9-E8C4-DF00-BA19-FB3F3B39B7AC}"/>
              </a:ext>
            </a:extLst>
          </p:cNvPr>
          <p:cNvGrpSpPr/>
          <p:nvPr/>
        </p:nvGrpSpPr>
        <p:grpSpPr>
          <a:xfrm>
            <a:off x="1410045" y="175363"/>
            <a:ext cx="9360367" cy="6438379"/>
            <a:chOff x="1410045" y="175363"/>
            <a:chExt cx="9360367" cy="6438379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D600803-7951-E8E7-DF0C-A7365AC49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0045" y="175364"/>
              <a:ext cx="9272685" cy="6438378"/>
            </a:xfrm>
            <a:prstGeom prst="rect">
              <a:avLst/>
            </a:prstGeom>
          </p:spPr>
        </p:pic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ECA208A5-D0E2-E661-3A0B-A2F5DA10B0C7}"/>
                </a:ext>
              </a:extLst>
            </p:cNvPr>
            <p:cNvCxnSpPr/>
            <p:nvPr/>
          </p:nvCxnSpPr>
          <p:spPr>
            <a:xfrm>
              <a:off x="2668044" y="175364"/>
              <a:ext cx="87682" cy="59623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34504247-3A88-DA95-7F5C-108419519330}"/>
                </a:ext>
              </a:extLst>
            </p:cNvPr>
            <p:cNvCxnSpPr/>
            <p:nvPr/>
          </p:nvCxnSpPr>
          <p:spPr>
            <a:xfrm>
              <a:off x="1421588" y="175364"/>
              <a:ext cx="87682" cy="59623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659F1036-B4CF-39CE-0007-415E27129390}"/>
                </a:ext>
              </a:extLst>
            </p:cNvPr>
            <p:cNvCxnSpPr/>
            <p:nvPr/>
          </p:nvCxnSpPr>
          <p:spPr>
            <a:xfrm>
              <a:off x="10682730" y="175363"/>
              <a:ext cx="87682" cy="59623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8" name="Image 42">
            <a:extLst>
              <a:ext uri="{FF2B5EF4-FFF2-40B4-BE49-F238E27FC236}">
                <a16:creationId xmlns:a16="http://schemas.microsoft.com/office/drawing/2014/main" id="{2C117DE7-AF2C-3AA4-11C7-720E07971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02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1">
            <a:extLst>
              <a:ext uri="{FF2B5EF4-FFF2-40B4-BE49-F238E27FC236}">
                <a16:creationId xmlns:a16="http://schemas.microsoft.com/office/drawing/2014/main" id="{D98CC83E-5E30-7724-1670-3429E410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075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81D5076-84DD-D9A4-BCCC-2816C23C0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02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802C0200-6A1E-542D-1C78-480E2A0CF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075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5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2109F98-8932-86E1-9062-30A15330F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1" y="1327759"/>
            <a:ext cx="11653712" cy="41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91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AB4A6A5-2C4D-C744-C317-914DAF1B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5" y="676048"/>
            <a:ext cx="11210794" cy="54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628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255</Words>
  <Application>Microsoft Office PowerPoint</Application>
  <PresentationFormat>Grand écran</PresentationFormat>
  <Paragraphs>46</Paragraphs>
  <Slides>31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Verdana</vt:lpstr>
      <vt:lpstr>Thème Office</vt:lpstr>
      <vt:lpstr>Les œuvres de Calder</vt:lpstr>
      <vt:lpstr>Présentation PowerPoint</vt:lpstr>
      <vt:lpstr>Présentation PowerPoint</vt:lpstr>
      <vt:lpstr>Présentation PowerPoint</vt:lpstr>
      <vt:lpstr>LE STABILE - MOBILE</vt:lpstr>
      <vt:lpstr>Séance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l’artiste Fischli Weiss  </vt:lpstr>
      <vt:lpstr>Présentation PowerPoint</vt:lpstr>
      <vt:lpstr>l’artiste Mickaël GRAB </vt:lpstr>
      <vt:lpstr>Présentation PowerPoint</vt:lpstr>
      <vt:lpstr>Présentation PowerPoint</vt:lpstr>
      <vt:lpstr>Présentation PowerPoint</vt:lpstr>
      <vt:lpstr>Séance 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Diaporama réalisé par :  Hervé Lavot Responsable du Centre Départemental de Ressources en Sciences 28  pour le 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œuvres de Calder</dc:title>
  <dc:creator>Herve Lavot</dc:creator>
  <cp:lastModifiedBy>Herve Lavot</cp:lastModifiedBy>
  <cp:revision>8</cp:revision>
  <dcterms:created xsi:type="dcterms:W3CDTF">2022-05-06T07:34:09Z</dcterms:created>
  <dcterms:modified xsi:type="dcterms:W3CDTF">2022-07-01T12:24:15Z</dcterms:modified>
</cp:coreProperties>
</file>